
<file path=[Content_Types].xml><?xml version="1.0" encoding="utf-8"?>
<Types xmlns="http://schemas.openxmlformats.org/package/2006/content-types">
  <Default Extension="xml" ContentType="application/xml"/>
  <Default Extension="mp3" ContentType="audio/mpeg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01" r:id="rId1"/>
  </p:sldMasterIdLst>
  <p:notesMasterIdLst>
    <p:notesMasterId r:id="rId24"/>
  </p:notesMasterIdLst>
  <p:handoutMasterIdLst>
    <p:handoutMasterId r:id="rId25"/>
  </p:handoutMasterIdLst>
  <p:sldIdLst>
    <p:sldId id="1345" r:id="rId2"/>
    <p:sldId id="1011" r:id="rId3"/>
    <p:sldId id="1013" r:id="rId4"/>
    <p:sldId id="1248" r:id="rId5"/>
    <p:sldId id="1112" r:id="rId6"/>
    <p:sldId id="1245" r:id="rId7"/>
    <p:sldId id="1246" r:id="rId8"/>
    <p:sldId id="1247" r:id="rId9"/>
    <p:sldId id="1109" r:id="rId10"/>
    <p:sldId id="1110" r:id="rId11"/>
    <p:sldId id="1111" r:id="rId12"/>
    <p:sldId id="1341" r:id="rId13"/>
    <p:sldId id="1340" r:id="rId14"/>
    <p:sldId id="1250" r:id="rId15"/>
    <p:sldId id="1113" r:id="rId16"/>
    <p:sldId id="1249" r:id="rId17"/>
    <p:sldId id="1060" r:id="rId18"/>
    <p:sldId id="1012" r:id="rId19"/>
    <p:sldId id="1342" r:id="rId20"/>
    <p:sldId id="1343" r:id="rId21"/>
    <p:sldId id="1344" r:id="rId22"/>
    <p:sldId id="1338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71"/>
    <p:restoredTop sz="93720"/>
  </p:normalViewPr>
  <p:slideViewPr>
    <p:cSldViewPr snapToGrid="0" snapToObjects="1">
      <p:cViewPr>
        <p:scale>
          <a:sx n="90" d="100"/>
          <a:sy n="90" d="100"/>
        </p:scale>
        <p:origin x="1200" y="4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22120"/>
    </p:cViewPr>
  </p:sorterViewPr>
  <p:notesViewPr>
    <p:cSldViewPr snapToGrid="0" snapToObjects="1">
      <p:cViewPr varScale="1">
        <p:scale>
          <a:sx n="89" d="100"/>
          <a:sy n="89" d="100"/>
        </p:scale>
        <p:origin x="2776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0AFAED-B3F5-F844-A56E-87F9452C9222}" type="datetimeFigureOut">
              <a:rPr lang="en-US"/>
              <a:pPr/>
              <a:t>8/20/17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7FD59-2956-0F45-BC2E-068CF25E3812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6D1DBA-CC19-A34B-AD90-A0303634FBDE}" type="datetimeFigureOut">
              <a:rPr lang="en-US"/>
              <a:pPr/>
              <a:t>8/20/17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35CB3-1955-EF4B-A07F-669D25884C65}" type="slidenum">
              <a:rPr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765B3E-0FD1-4940-BF04-1FB1F7B0E15D}" type="slidenum">
              <a:rPr lang="en-US">
                <a:latin typeface="Arial" pitchFamily="-84" charset="0"/>
                <a:ea typeface="ＭＳ Ｐゴシック" pitchFamily="-84" charset="-128"/>
                <a:cs typeface="ＭＳ Ｐゴシック" pitchFamily="-84" charset="-128"/>
              </a:rPr>
              <a:pPr/>
              <a:t>2</a:t>
            </a:fld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  <p:sp>
        <p:nvSpPr>
          <p:cNvPr id="45059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6515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57350" y="4464028"/>
            <a:ext cx="6858000" cy="1194650"/>
          </a:xfrm>
        </p:spPr>
        <p:txBody>
          <a:bodyPr wrap="none" anchor="t">
            <a:normAutofit/>
          </a:bodyPr>
          <a:lstStyle>
            <a:lvl1pPr algn="r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100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57349" y="3829878"/>
            <a:ext cx="6858000" cy="618523"/>
          </a:xfrm>
        </p:spPr>
        <p:txBody>
          <a:bodyPr anchor="b">
            <a:normAutofit/>
          </a:bodyPr>
          <a:lstStyle>
            <a:lvl1pPr marL="0" indent="0" algn="r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367161"/>
            <a:ext cx="7886700" cy="81935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9841" y="987426"/>
            <a:ext cx="7886700" cy="337973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5186516"/>
            <a:ext cx="7885509" cy="682472"/>
          </a:xfrm>
        </p:spPr>
        <p:txBody>
          <a:bodyPr/>
          <a:lstStyle>
            <a:lvl1pPr marL="0" indent="0">
              <a:buNone/>
              <a:defRPr sz="12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3534344"/>
          </a:xfrm>
        </p:spPr>
        <p:txBody>
          <a:bodyPr anchor="ctr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489399"/>
            <a:ext cx="7885509" cy="1501826"/>
          </a:xfrm>
        </p:spPr>
        <p:txBody>
          <a:bodyPr anchor="ctr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Laura Terrill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365125"/>
            <a:ext cx="6977064" cy="2992904"/>
          </a:xfrm>
        </p:spPr>
        <p:txBody>
          <a:bodyPr anchor="ctr"/>
          <a:lstStyle>
            <a:lvl1pPr>
              <a:defRPr sz="33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365557"/>
            <a:ext cx="6564224" cy="54896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8650" y="4501729"/>
            <a:ext cx="7884318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833283" y="786824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28359" y="2743200"/>
            <a:ext cx="457200" cy="58477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326968"/>
            <a:ext cx="7886700" cy="2511835"/>
          </a:xfrm>
        </p:spPr>
        <p:txBody>
          <a:bodyPr anchor="b">
            <a:normAutofit/>
          </a:bodyPr>
          <a:lstStyle>
            <a:lvl1pPr>
              <a:defRPr sz="405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4850581"/>
            <a:ext cx="7885509" cy="1140644"/>
          </a:xfrm>
        </p:spPr>
        <p:txBody>
          <a:bodyPr anchor="t"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002961" y="188595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017598" y="257175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40996" y="1885950"/>
            <a:ext cx="220218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33081" y="257175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71777" y="1885950"/>
            <a:ext cx="2199085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18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71777" y="257175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99064" y="4297503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99064" y="2256354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99064" y="4873766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26748" y="4297503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426747" y="2256354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25733" y="4873765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53242" y="4297503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53241" y="2256354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53148" y="4873763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4325" y="1871641"/>
            <a:ext cx="767535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99647" y="6356350"/>
            <a:ext cx="2057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2102" y="6356351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640899" y="4464028"/>
            <a:ext cx="6858000" cy="1194650"/>
          </a:xfrm>
        </p:spPr>
        <p:txBody>
          <a:bodyPr wrap="none" anchor="t">
            <a:normAutofit/>
          </a:bodyPr>
          <a:lstStyle>
            <a:lvl1pPr algn="l">
              <a:defRPr sz="7200" b="0" spc="-225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640899" y="3829878"/>
            <a:ext cx="6858000" cy="617822"/>
          </a:xfrm>
        </p:spPr>
        <p:txBody>
          <a:bodyPr anchor="b">
            <a:normAutofit/>
          </a:bodyPr>
          <a:lstStyle>
            <a:lvl1pPr marL="0" indent="0" algn="l">
              <a:buNone/>
              <a:defRPr sz="24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0000" y="1825625"/>
            <a:ext cx="3768912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39880" y="1825625"/>
            <a:ext cx="377547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927143" y="6356351"/>
            <a:ext cx="2057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7636" y="6339198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681163"/>
            <a:ext cx="3768912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000" y="2505075"/>
            <a:ext cx="3768912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39880" y="1681163"/>
            <a:ext cx="3776661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38689" y="2542511"/>
            <a:ext cx="377666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084787" y="6356350"/>
            <a:ext cx="2057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90466" y="6356350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974910" y="6356350"/>
            <a:ext cx="2057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63170" y="6356349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913495" y="6356350"/>
            <a:ext cx="20574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40341" y="6356351"/>
            <a:ext cx="308610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000" y="2057400"/>
            <a:ext cx="2739019" cy="3811588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theme" Target="../theme/theme1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000" y="1825625"/>
            <a:ext cx="76753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r>
              <a:rPr lang="en-US"/>
              <a:t>Laura Terrill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74C2F60E-34D8-DD42-93FD-7BD7AE4323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311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6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3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6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tiff"/><Relationship Id="rId3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16.xml"/><Relationship Id="rId2" Type="http://schemas.openxmlformats.org/officeDocument/2006/relationships/image" Target="../media/image4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lterrillhamden.wikispaces.com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79" y="1516039"/>
            <a:ext cx="7168842" cy="4835549"/>
          </a:xfrm>
        </p:spPr>
      </p:pic>
    </p:spTree>
    <p:extLst>
      <p:ext uri="{BB962C8B-B14F-4D97-AF65-F5344CB8AC3E}">
        <p14:creationId xmlns:p14="http://schemas.microsoft.com/office/powerpoint/2010/main" val="99258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10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100"/>
            <a:ext cx="9144000" cy="4486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7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50" y="1670922"/>
            <a:ext cx="7861300" cy="33274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19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93700"/>
            <a:ext cx="8413750" cy="1296989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4000" b="1">
                <a:solidFill>
                  <a:schemeClr val="tx1"/>
                </a:solidFill>
              </a:rPr>
              <a:t>Prefiero las vacaciones en la playa</a:t>
            </a:r>
            <a:endParaRPr lang="en-US" sz="4000">
              <a:solidFill>
                <a:schemeClr val="tx1"/>
              </a:solidFill>
            </a:endParaRPr>
          </a:p>
        </p:txBody>
      </p:sp>
      <p:pic>
        <p:nvPicPr>
          <p:cNvPr id="6" name="Vacaciones_playa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29600" y="393700"/>
            <a:ext cx="812800" cy="812800"/>
          </a:xfrm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12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03300" y="2260600"/>
            <a:ext cx="7340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/>
              <a:t>Give 3 reasons why the speaker loves a beach vacation. 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r>
              <a:rPr lang="en-US" sz="2400"/>
              <a:t>What are 2 sports not listed above that she enjoys?</a:t>
            </a:r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endParaRPr lang="en-US" sz="2400"/>
          </a:p>
          <a:p>
            <a:pPr marL="342900" indent="-342900">
              <a:buAutoNum type="arabicPeriod"/>
            </a:pPr>
            <a:r>
              <a:rPr lang="en-US" sz="2400"/>
              <a:t>What type of vacation does she hate? Share at least 2 specifics about such a vacation.</a:t>
            </a:r>
          </a:p>
        </p:txBody>
      </p:sp>
    </p:spTree>
    <p:extLst>
      <p:ext uri="{BB962C8B-B14F-4D97-AF65-F5344CB8AC3E}">
        <p14:creationId xmlns:p14="http://schemas.microsoft.com/office/powerpoint/2010/main" val="72529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6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1778000"/>
            <a:ext cx="7861300" cy="32893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268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83693"/>
          </a:xfrm>
          <a:solidFill>
            <a:schemeClr val="accent1"/>
          </a:solidFill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 Interpersonal Mode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0678" r="-40678"/>
          <a:stretch>
            <a:fillRect/>
          </a:stretch>
        </p:blipFill>
        <p:spPr>
          <a:xfrm>
            <a:off x="2381250" y="2117725"/>
            <a:ext cx="8153400" cy="4495800"/>
          </a:xfrm>
        </p:spPr>
      </p:pic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547" y="2625376"/>
            <a:ext cx="1956816" cy="1590675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956" y="3549922"/>
            <a:ext cx="1819656" cy="2057400"/>
          </a:xfrm>
          <a:prstGeom prst="rect">
            <a:avLst/>
          </a:prstGeom>
        </p:spPr>
      </p:pic>
      <p:pic>
        <p:nvPicPr>
          <p:cNvPr id="1026" name="Picture 2" descr="http://ts4.mm.bing.net/images/thumbnail.aspx?q=4936133602574715&amp;id=c7bbe95b4037a129fae1237da44ac52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547" y="4772569"/>
            <a:ext cx="1691640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0.google.com/images?q=tbn:ANd9GcSIRx7FdDByfe4GopI2CFnMNoc-UZ2_RkodIhm4K8vBXAGepfMV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4752975"/>
            <a:ext cx="2057400" cy="191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78580" y="1239139"/>
            <a:ext cx="8153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/>
              <a:t>Learners interact and negotiate meaning in spoken, signed, or written conversations to share information, reactions, feelings, and opinions. </a:t>
            </a:r>
          </a:p>
          <a:p>
            <a:endParaRPr lang="en-US" sz="24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2132985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50" y="298221"/>
            <a:ext cx="7835861" cy="894960"/>
          </a:xfrm>
          <a:solidFill>
            <a:schemeClr val="accent1"/>
          </a:solidFill>
        </p:spPr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>Vacation Time — Why travel?</a:t>
            </a:r>
            <a:endParaRPr lang="en-US" sz="280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229" y="1702962"/>
            <a:ext cx="7388513" cy="4351338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56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Laura Terrill</a:t>
            </a:r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461" y="3492432"/>
            <a:ext cx="5647458" cy="2719146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87349" y="446089"/>
            <a:ext cx="8350251" cy="900111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dirty="0" smtClean="0">
                <a:solidFill>
                  <a:schemeClr val="tx1"/>
                </a:solidFill>
              </a:rPr>
              <a:t>Presentational Mode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3274" y="1562100"/>
            <a:ext cx="7518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Learners present information, concepts, and ideas to inform, explain, persuade, and narrate on a variety of topics using appropriate media and adapting to various audiences of listeners, readers, or viewers.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16</a:t>
            </a:fld>
            <a:endParaRPr lang="en-US"/>
          </a:p>
        </p:txBody>
      </p:sp>
      <p:pic>
        <p:nvPicPr>
          <p:cNvPr id="7" name="Picture 4" descr="P4220050-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752" y="3492432"/>
            <a:ext cx="2607372" cy="27191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5922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107" y="142102"/>
            <a:ext cx="7991243" cy="719302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>
                <a:solidFill>
                  <a:schemeClr val="tx1"/>
                </a:solidFill>
              </a:rPr>
              <a:t>Vacation Time — </a:t>
            </a:r>
            <a:r>
              <a:rPr lang="en-US" sz="2700">
                <a:solidFill>
                  <a:schemeClr val="tx1"/>
                </a:solidFill>
              </a:rPr>
              <a:t>Why vacation?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17</a:t>
            </a:fld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7294" y="972915"/>
            <a:ext cx="6481003" cy="5748561"/>
          </a:xfr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</p:spTree>
    <p:extLst>
      <p:ext uri="{BB962C8B-B14F-4D97-AF65-F5344CB8AC3E}">
        <p14:creationId xmlns:p14="http://schemas.microsoft.com/office/powerpoint/2010/main" val="1828982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07213"/>
          </a:xfrm>
          <a:solidFill>
            <a:schemeClr val="accent1"/>
          </a:solidFill>
        </p:spPr>
        <p:txBody>
          <a:bodyPr/>
          <a:lstStyle/>
          <a:p>
            <a:pPr algn="ctr"/>
            <a:r>
              <a:rPr lang="en-US">
                <a:solidFill>
                  <a:schemeClr val="tx1"/>
                </a:solidFill>
              </a:rPr>
              <a:t>Performance Based Assessment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428326" y="1825625"/>
            <a:ext cx="8087024" cy="4530726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2800"/>
              <a:t>Do the tasks address the major goals of the unit? </a:t>
            </a:r>
          </a:p>
          <a:p>
            <a:pPr lvl="0"/>
            <a:r>
              <a:rPr lang="en-US" sz="2800"/>
              <a:t>Do the tasks match the targeted performance level? </a:t>
            </a:r>
          </a:p>
          <a:p>
            <a:pPr lvl="0"/>
            <a:r>
              <a:rPr lang="en-US" sz="2800"/>
              <a:t>Do they address some aspect of the essential question?</a:t>
            </a:r>
          </a:p>
          <a:p>
            <a:pPr lvl="0"/>
            <a:r>
              <a:rPr lang="en-US" sz="2800"/>
              <a:t>Do they allow students to demonstrate cultural awareness?</a:t>
            </a:r>
          </a:p>
          <a:p>
            <a:pPr lvl="0"/>
            <a:r>
              <a:rPr lang="en-US" sz="2800"/>
              <a:t>Are they real-world tasks? </a:t>
            </a:r>
            <a:r>
              <a:rPr lang="en-US" sz="2800" i="1"/>
              <a:t>Would they be done on the streets of (Madrid)?</a:t>
            </a:r>
            <a:endParaRPr lang="en-US" sz="2800"/>
          </a:p>
          <a:p>
            <a:r>
              <a:rPr lang="en-US" sz="2800"/>
              <a:t>Do they require the application of 21</a:t>
            </a:r>
            <a:r>
              <a:rPr lang="en-US" sz="2800" baseline="30000"/>
              <a:t>st</a:t>
            </a:r>
            <a:r>
              <a:rPr lang="en-US" sz="2800"/>
              <a:t> Century Learning skills — communication, collaboration, creativity, and critical thinking?</a:t>
            </a:r>
            <a:r>
              <a:rPr lang="en-US" sz="2800">
                <a:effectLst/>
              </a:rPr>
              <a:t> </a:t>
            </a:r>
            <a:endParaRPr lang="en-US" sz="2800">
              <a:solidFill>
                <a:schemeClr val="tx1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73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Level 1 – Global Citizenship</a:t>
            </a:r>
            <a:br>
              <a:rPr lang="en-US"/>
            </a:br>
            <a:r>
              <a:rPr lang="en-US" sz="2800"/>
              <a:t>Who am I? Who are you?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15" y="1609880"/>
            <a:ext cx="8774769" cy="482728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19</a:t>
            </a:fld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5057775" y="5702703"/>
            <a:ext cx="36968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Global identity might be challenging,</a:t>
            </a:r>
          </a:p>
          <a:p>
            <a:r>
              <a:rPr lang="en-US">
                <a:solidFill>
                  <a:srgbClr val="FF0000"/>
                </a:solidFill>
              </a:rPr>
              <a:t>Could flip with presentational</a:t>
            </a:r>
          </a:p>
        </p:txBody>
      </p:sp>
    </p:spTree>
    <p:extLst>
      <p:ext uri="{BB962C8B-B14F-4D97-AF65-F5344CB8AC3E}">
        <p14:creationId xmlns:p14="http://schemas.microsoft.com/office/powerpoint/2010/main" val="136041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08870" y="325464"/>
            <a:ext cx="8502655" cy="1079601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3600">
                <a:solidFill>
                  <a:schemeClr val="tx1"/>
                </a:solidFill>
                <a:ea typeface="ＭＳ Ｐゴシック" pitchFamily="-84" charset="-128"/>
                <a:cs typeface="ＭＳ Ｐゴシック" pitchFamily="-84" charset="-128"/>
              </a:rPr>
              <a:t>ACTFL Integrated Performance Assessment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822922" y="1560513"/>
            <a:ext cx="5450531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marL="457200" indent="-457200" algn="ctr">
              <a:buFont typeface="Arial" pitchFamily="-84" charset="0"/>
              <a:buNone/>
            </a:pPr>
            <a:r>
              <a:rPr lang="en-US" sz="2000" b="1">
                <a:solidFill>
                  <a:schemeClr val="accent6"/>
                </a:solidFill>
              </a:rPr>
              <a:t>Interpretive</a:t>
            </a:r>
          </a:p>
          <a:p>
            <a:pPr marL="457200" indent="-457200" algn="ctr">
              <a:buFont typeface="Arial" pitchFamily="-84" charset="0"/>
              <a:buNone/>
            </a:pPr>
            <a:r>
              <a:rPr lang="en-US" sz="2000"/>
              <a:t>Students listen to, read and / or view an authentic </a:t>
            </a:r>
          </a:p>
          <a:p>
            <a:pPr marL="457200" indent="-457200" algn="ctr">
              <a:buFont typeface="Arial" pitchFamily="-84" charset="0"/>
              <a:buNone/>
            </a:pPr>
            <a:r>
              <a:rPr lang="en-US" sz="2000"/>
              <a:t>text and answer information as well as </a:t>
            </a:r>
          </a:p>
          <a:p>
            <a:pPr marL="457200" indent="-457200" algn="ctr">
              <a:buFont typeface="Arial" pitchFamily="-84" charset="0"/>
              <a:buNone/>
            </a:pPr>
            <a:r>
              <a:rPr lang="en-US" sz="2000"/>
              <a:t>interpretive questions to assess comprehension.</a:t>
            </a:r>
          </a:p>
          <a:p>
            <a:pPr marL="457200" indent="-457200" algn="ctr">
              <a:buFont typeface="Arial" pitchFamily="-84" charset="0"/>
              <a:buNone/>
            </a:pPr>
            <a:r>
              <a:rPr lang="en-US" sz="2000"/>
              <a:t>The teacher provides students with feedback on </a:t>
            </a:r>
          </a:p>
          <a:p>
            <a:pPr marL="457200" indent="-457200" algn="ctr">
              <a:buFont typeface="Arial" pitchFamily="-84" charset="0"/>
              <a:buNone/>
            </a:pPr>
            <a:r>
              <a:rPr lang="en-US" sz="2000"/>
              <a:t>performance. </a:t>
            </a:r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7924800" y="2438400"/>
            <a:ext cx="733425" cy="1214438"/>
          </a:xfrm>
          <a:prstGeom prst="curvedLeftArrow">
            <a:avLst>
              <a:gd name="adj1" fmla="val 33117"/>
              <a:gd name="adj2" fmla="val 66234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953000" y="3886200"/>
            <a:ext cx="3581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chemeClr val="accent6"/>
                </a:solidFill>
              </a:rPr>
              <a:t>Interpersonal</a:t>
            </a:r>
          </a:p>
          <a:p>
            <a:pPr algn="ctr"/>
            <a:r>
              <a:rPr lang="en-US" sz="2000"/>
              <a:t>After receiving feedback students engage in communication about a particular topic which relates to the interpretive text. </a:t>
            </a:r>
          </a:p>
        </p:txBody>
      </p:sp>
      <p:sp>
        <p:nvSpPr>
          <p:cNvPr id="44038" name="Text Box 7"/>
          <p:cNvSpPr txBox="1">
            <a:spLocks noChangeArrowheads="1"/>
          </p:cNvSpPr>
          <p:nvPr/>
        </p:nvSpPr>
        <p:spPr bwMode="auto">
          <a:xfrm>
            <a:off x="228600" y="3810000"/>
            <a:ext cx="43434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chemeClr val="accent6"/>
                </a:solidFill>
              </a:rPr>
              <a:t>Presentational</a:t>
            </a:r>
          </a:p>
          <a:p>
            <a:pPr algn="ctr"/>
            <a:r>
              <a:rPr lang="en-US" sz="2000"/>
              <a:t>Students engage in the presentational mode by sharing their research/ideas/opinions. Samples presentational formats: speeches, drama, skits, radio broadcasts, posters, brochures, essays, websites, etc. </a:t>
            </a:r>
          </a:p>
        </p:txBody>
      </p:sp>
      <p:sp>
        <p:nvSpPr>
          <p:cNvPr id="11" name="Curved Right Arrow 10"/>
          <p:cNvSpPr/>
          <p:nvPr/>
        </p:nvSpPr>
        <p:spPr>
          <a:xfrm rot="16200000">
            <a:off x="4480388" y="5501812"/>
            <a:ext cx="776059" cy="1507236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Curved Right Arrow 13"/>
          <p:cNvSpPr/>
          <p:nvPr/>
        </p:nvSpPr>
        <p:spPr>
          <a:xfrm>
            <a:off x="609600" y="2438400"/>
            <a:ext cx="731520" cy="1216152"/>
          </a:xfrm>
          <a:prstGeom prst="curved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7245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Level 2 – The Selfie</a:t>
            </a:r>
            <a:br>
              <a:rPr lang="en-US"/>
            </a:br>
            <a:r>
              <a:rPr lang="en-US" sz="2800"/>
              <a:t>Who is the real me?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20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585405"/>
            <a:ext cx="7919992" cy="4876230"/>
          </a:xfrm>
        </p:spPr>
      </p:pic>
      <p:sp>
        <p:nvSpPr>
          <p:cNvPr id="8" name="TextBox 7"/>
          <p:cNvSpPr txBox="1"/>
          <p:nvPr/>
        </p:nvSpPr>
        <p:spPr>
          <a:xfrm>
            <a:off x="5357813" y="5457825"/>
            <a:ext cx="3044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The why might be challenging</a:t>
            </a:r>
          </a:p>
        </p:txBody>
      </p:sp>
    </p:spTree>
    <p:extLst>
      <p:ext uri="{BB962C8B-B14F-4D97-AF65-F5344CB8AC3E}">
        <p14:creationId xmlns:p14="http://schemas.microsoft.com/office/powerpoint/2010/main" val="399669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63" y="365126"/>
            <a:ext cx="7886700" cy="1325563"/>
          </a:xfrm>
        </p:spPr>
        <p:txBody>
          <a:bodyPr/>
          <a:lstStyle/>
          <a:p>
            <a:r>
              <a:rPr lang="en-US"/>
              <a:t>Level 3 – Our Emotional Selves</a:t>
            </a:r>
            <a:br>
              <a:rPr lang="en-US"/>
            </a:br>
            <a:r>
              <a:rPr lang="en-US" sz="2800"/>
              <a:t>How do we express ourselves?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21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045" y="1690689"/>
            <a:ext cx="6924736" cy="5238835"/>
          </a:xfrm>
        </p:spPr>
      </p:pic>
      <p:sp>
        <p:nvSpPr>
          <p:cNvPr id="9" name="TextBox 8"/>
          <p:cNvSpPr txBox="1"/>
          <p:nvPr/>
        </p:nvSpPr>
        <p:spPr>
          <a:xfrm>
            <a:off x="5095397" y="1690689"/>
            <a:ext cx="2725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Would not want all 3 on art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57500" y="4171607"/>
            <a:ext cx="28087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Could be too hard, requires </a:t>
            </a:r>
          </a:p>
          <a:p>
            <a:r>
              <a:rPr lang="en-US">
                <a:solidFill>
                  <a:srgbClr val="FF0000"/>
                </a:solidFill>
              </a:rPr>
              <a:t>Funtions not in unit </a:t>
            </a:r>
          </a:p>
        </p:txBody>
      </p:sp>
    </p:spTree>
    <p:extLst>
      <p:ext uri="{BB962C8B-B14F-4D97-AF65-F5344CB8AC3E}">
        <p14:creationId xmlns:p14="http://schemas.microsoft.com/office/powerpoint/2010/main" val="9966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-156755" y="365125"/>
            <a:ext cx="9773721" cy="1325563"/>
          </a:xfrm>
          <a:prstGeom prst="rect">
            <a:avLst/>
          </a:prstGeom>
          <a:solidFill>
            <a:srgbClr val="49B2C2"/>
          </a:solidFill>
        </p:spPr>
        <p:txBody>
          <a:bodyPr wrap="square" rtlCol="0">
            <a:spAutoFit/>
          </a:bodyPr>
          <a:lstStyle/>
          <a:p>
            <a:endParaRPr lang="en-US" sz="135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991" y="2259876"/>
            <a:ext cx="4784018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mtClean="0">
                <a:latin typeface="Century Gothic" charset="0"/>
                <a:ea typeface="Century Gothic" charset="0"/>
                <a:cs typeface="Century Gothic" charset="0"/>
              </a:rPr>
              <a:t>QUESTIONS</a:t>
            </a:r>
            <a:endParaRPr lang="en-US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776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74C2F60E-34D8-DD42-93FD-7BD7AE432328}" type="slidenum">
              <a:rPr lang="en-US"/>
              <a:pPr/>
              <a:t>3</a:t>
            </a:fld>
            <a:endParaRPr lang="en-US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504663" y="226664"/>
            <a:ext cx="8143391" cy="1349726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25000"/>
                        <a:lumOff val="75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  <a:tileRect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Contemporary Life: Vacation Time</a:t>
            </a:r>
            <a:br>
              <a:rPr lang="en-US">
                <a:solidFill>
                  <a:schemeClr val="tx1"/>
                </a:solidFill>
              </a:rPr>
            </a:br>
            <a:r>
              <a:rPr lang="en-US" sz="3100">
                <a:solidFill>
                  <a:schemeClr val="tx1"/>
                </a:solidFill>
              </a:rPr>
              <a:t>Why travel? What is an ideal vacation? (NH/IL)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374" y="1650876"/>
            <a:ext cx="6843252" cy="4888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0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14350" y="381287"/>
            <a:ext cx="8229600" cy="731520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algn="ctr"/>
            <a:r>
              <a:rPr lang="en-US" sz="4800">
                <a:solidFill>
                  <a:schemeClr val="tx1"/>
                </a:solidFill>
              </a:rPr>
              <a:t>Interpretive Mode</a:t>
            </a:r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Laura Terrill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041" y="2387774"/>
            <a:ext cx="5948218" cy="39685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0521" y="5109136"/>
            <a:ext cx="2331719" cy="13990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742" y="5103588"/>
            <a:ext cx="2051679" cy="14032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69291" y="1333500"/>
            <a:ext cx="65197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>
                <a:solidFill>
                  <a:schemeClr val="tx1">
                    <a:lumMod val="95000"/>
                  </a:schemeClr>
                </a:solidFill>
              </a:rPr>
              <a:t>Learners understand, interpret, and analyze what is heard, read or viewed on a variety of topics.</a:t>
            </a:r>
            <a:endParaRPr lang="en-US" sz="24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7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249216"/>
            <a:ext cx="7886700" cy="1090187"/>
          </a:xfrm>
          <a:solidFill>
            <a:schemeClr val="accent1"/>
          </a:solidFill>
        </p:spPr>
        <p:txBody>
          <a:bodyPr/>
          <a:lstStyle/>
          <a:p>
            <a:r>
              <a:rPr lang="es-ES_tradnl" b="1" i="1"/>
              <a:t>VIAJE A CHILE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73487" y="1481070"/>
            <a:ext cx="8538693" cy="4875281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s-ES_tradnl" b="1"/>
              <a:t>DOCUMENTOS DE ENTRADA AL PAÍS</a:t>
            </a:r>
            <a:endParaRPr lang="en-US"/>
          </a:p>
          <a:p>
            <a:pPr marL="0" indent="0">
              <a:buNone/>
            </a:pPr>
            <a:r>
              <a:rPr lang="es-ES_tradnl"/>
              <a:t>Pasaporte válido por al menos 6 meses, es requisito para todos los extranjeros que visitan Chile. Tourist Card de 90 días, es necesaria para todos lo visitantes, ésta, a su vez, es renovable por otros 90 días en el Departamento de Extranjería.</a:t>
            </a:r>
            <a:endParaRPr lang="en-US"/>
          </a:p>
          <a:p>
            <a:pPr marL="0" indent="0">
              <a:buNone/>
            </a:pPr>
            <a:r>
              <a:rPr lang="es-ES_tradnl"/>
              <a:t> </a:t>
            </a:r>
            <a:endParaRPr lang="en-US"/>
          </a:p>
          <a:p>
            <a:pPr marL="0" indent="0">
              <a:buNone/>
            </a:pPr>
            <a:r>
              <a:rPr lang="es-ES_tradnl" b="1"/>
              <a:t>NUESTRO BELLO PAÍS</a:t>
            </a:r>
            <a:endParaRPr lang="en-US"/>
          </a:p>
          <a:p>
            <a:pPr marL="0" indent="0">
              <a:buNone/>
            </a:pPr>
            <a:r>
              <a:rPr lang="es-ES_tradnl"/>
              <a:t>Chile es un país atractivo de visitar en cualquier época del año, debido a su vasta y variada extensión geográfica. La zona norte del país es calurosa y seca durante todo el año. Aunque hay que estar preparado para las frías noches en la zona del Desierto de Atacama.</a:t>
            </a:r>
            <a:endParaRPr lang="en-US"/>
          </a:p>
          <a:p>
            <a:pPr marL="0" indent="0">
              <a:buNone/>
            </a:pPr>
            <a:r>
              <a:rPr lang="es-ES_tradnl"/>
              <a:t>La Zona Sur las visitas región de Los Lagos es conveniente realizarlas durante los meses de verano aunque la posibilidad de lluvia está siempre presente en estas regiones del país.</a:t>
            </a:r>
            <a:endParaRPr lang="en-US"/>
          </a:p>
          <a:p>
            <a:pPr marL="0" indent="0">
              <a:buNone/>
            </a:pPr>
            <a:r>
              <a:rPr lang="es-ES_tradnl"/>
              <a:t>La Zona Austral los atractivos más representativos son Las Torres del Paine y la Laguna San Rafael debido a su imponente belleza.Es ideal para los amantes del esquí visitar Chile en época invernal (Junio a Agosto). La famosa Isla de Pascua es menos calurosa, más barata y menos concurrida en los meses de invierno y primavera que en verano. </a:t>
            </a:r>
            <a:r>
              <a:rPr lang="en-US"/>
              <a:t>Lo mismo sucede con la Isla de Juan Fernández.</a:t>
            </a:r>
          </a:p>
          <a:p>
            <a:pPr marL="0" indent="0">
              <a:buNone/>
            </a:pPr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41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Word Recogition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6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3" y="2936023"/>
            <a:ext cx="7673975" cy="2222617"/>
          </a:xfrm>
        </p:spPr>
      </p:pic>
    </p:spTree>
    <p:extLst>
      <p:ext uri="{BB962C8B-B14F-4D97-AF65-F5344CB8AC3E}">
        <p14:creationId xmlns:p14="http://schemas.microsoft.com/office/powerpoint/2010/main" val="3714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Main Idea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7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13" y="2957181"/>
            <a:ext cx="7673975" cy="2180301"/>
          </a:xfrm>
        </p:spPr>
      </p:pic>
    </p:spTree>
    <p:extLst>
      <p:ext uri="{BB962C8B-B14F-4D97-AF65-F5344CB8AC3E}">
        <p14:creationId xmlns:p14="http://schemas.microsoft.com/office/powerpoint/2010/main" val="1469420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-49216"/>
            <a:ext cx="7886700" cy="1325563"/>
          </a:xfrm>
        </p:spPr>
        <p:txBody>
          <a:bodyPr/>
          <a:lstStyle/>
          <a:p>
            <a:r>
              <a:rPr lang="en-US"/>
              <a:t>Supporting Details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Laura Terrill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8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090289"/>
            <a:ext cx="7200900" cy="5448624"/>
          </a:xfrm>
        </p:spPr>
      </p:pic>
    </p:spTree>
    <p:extLst>
      <p:ext uri="{BB962C8B-B14F-4D97-AF65-F5344CB8AC3E}">
        <p14:creationId xmlns:p14="http://schemas.microsoft.com/office/powerpoint/2010/main" val="485142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Laura Terrill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00" y="1778000"/>
            <a:ext cx="7861300" cy="32893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C2F60E-34D8-DD42-93FD-7BD7AE432328}" type="slidenum">
              <a:rPr lang="en-US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42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Depth</Template>
  <TotalTime>13568</TotalTime>
  <Words>501</Words>
  <Application>Microsoft Macintosh PowerPoint</Application>
  <PresentationFormat>On-screen Show (4:3)</PresentationFormat>
  <Paragraphs>100</Paragraphs>
  <Slides>22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Calibri</vt:lpstr>
      <vt:lpstr>Century Gothic</vt:lpstr>
      <vt:lpstr>Corbel</vt:lpstr>
      <vt:lpstr>ＭＳ Ｐゴシック</vt:lpstr>
      <vt:lpstr>Arial</vt:lpstr>
      <vt:lpstr>Depth</vt:lpstr>
      <vt:lpstr>lterrillhamden.wikispaces.com</vt:lpstr>
      <vt:lpstr>ACTFL Integrated Performance Assessment</vt:lpstr>
      <vt:lpstr>PowerPoint Presentation</vt:lpstr>
      <vt:lpstr>Interpretive Mode</vt:lpstr>
      <vt:lpstr>VIAJE A CHILE</vt:lpstr>
      <vt:lpstr>Key Word Recogition</vt:lpstr>
      <vt:lpstr>Main Idea</vt:lpstr>
      <vt:lpstr>Supporting Details</vt:lpstr>
      <vt:lpstr>PowerPoint Presentation</vt:lpstr>
      <vt:lpstr>PowerPoint Presentation</vt:lpstr>
      <vt:lpstr>PowerPoint Presentation</vt:lpstr>
      <vt:lpstr>Prefiero las vacaciones en la playa</vt:lpstr>
      <vt:lpstr>PowerPoint Presentation</vt:lpstr>
      <vt:lpstr> Interpersonal Mode</vt:lpstr>
      <vt:lpstr>Vacation Time — Why travel?</vt:lpstr>
      <vt:lpstr>PowerPoint Presentation</vt:lpstr>
      <vt:lpstr>Vacation Time — Why vacation?</vt:lpstr>
      <vt:lpstr>Performance Based Assessment</vt:lpstr>
      <vt:lpstr>Level 1 – Global Citizenship Who am I? Who are you?</vt:lpstr>
      <vt:lpstr>Level 2 – The Selfie Who is the real me?</vt:lpstr>
      <vt:lpstr>Level 3 – Our Emotional Selves How do we express ourselves?</vt:lpstr>
      <vt:lpstr>QUESTIONS</vt:lpstr>
    </vt:vector>
  </TitlesOfParts>
  <Company>Educational Consultant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Terrill Laura</dc:creator>
  <cp:lastModifiedBy>Laura</cp:lastModifiedBy>
  <cp:revision>315</cp:revision>
  <cp:lastPrinted>2017-01-26T16:22:24Z</cp:lastPrinted>
  <dcterms:created xsi:type="dcterms:W3CDTF">2014-10-11T01:20:18Z</dcterms:created>
  <dcterms:modified xsi:type="dcterms:W3CDTF">2017-08-21T01:04:21Z</dcterms:modified>
</cp:coreProperties>
</file>